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624" r:id="rId3"/>
    <p:sldId id="628" r:id="rId4"/>
    <p:sldId id="625" r:id="rId5"/>
    <p:sldId id="627" r:id="rId6"/>
    <p:sldId id="557" r:id="rId7"/>
    <p:sldId id="680" r:id="rId8"/>
    <p:sldId id="664" r:id="rId9"/>
    <p:sldId id="744" r:id="rId10"/>
    <p:sldId id="645" r:id="rId11"/>
    <p:sldId id="745" r:id="rId12"/>
    <p:sldId id="700" r:id="rId13"/>
    <p:sldId id="725" r:id="rId14"/>
    <p:sldId id="726" r:id="rId15"/>
    <p:sldId id="687" r:id="rId16"/>
    <p:sldId id="690" r:id="rId17"/>
    <p:sldId id="691" r:id="rId18"/>
    <p:sldId id="727" r:id="rId19"/>
    <p:sldId id="728" r:id="rId20"/>
    <p:sldId id="708" r:id="rId21"/>
    <p:sldId id="715" r:id="rId22"/>
    <p:sldId id="716" r:id="rId23"/>
    <p:sldId id="718" r:id="rId24"/>
    <p:sldId id="729" r:id="rId25"/>
    <p:sldId id="730" r:id="rId26"/>
    <p:sldId id="731" r:id="rId27"/>
    <p:sldId id="732" r:id="rId28"/>
    <p:sldId id="667" r:id="rId29"/>
    <p:sldId id="711" r:id="rId30"/>
    <p:sldId id="723" r:id="rId31"/>
    <p:sldId id="736" r:id="rId32"/>
    <p:sldId id="737" r:id="rId33"/>
    <p:sldId id="740" r:id="rId34"/>
    <p:sldId id="739" r:id="rId35"/>
    <p:sldId id="741" r:id="rId36"/>
    <p:sldId id="742" r:id="rId37"/>
    <p:sldId id="743" r:id="rId38"/>
    <p:sldId id="724" r:id="rId39"/>
    <p:sldId id="651" r:id="rId40"/>
    <p:sldId id="650" r:id="rId41"/>
    <p:sldId id="663" r:id="rId42"/>
    <p:sldId id="56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92"/>
    <p:restoredTop sz="97545"/>
  </p:normalViewPr>
  <p:slideViewPr>
    <p:cSldViewPr snapToGrid="0" snapToObjects="1" showGuides="1">
      <p:cViewPr varScale="1">
        <p:scale>
          <a:sx n="197" d="100"/>
          <a:sy n="197" d="100"/>
        </p:scale>
        <p:origin x="2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8/12/22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42</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B29673B-FB42-4B45-954F-A76484FE3C27}" type="datetimeFigureOut">
              <a:rPr lang="en-US" smtClean="0"/>
              <a:t>8/12/22</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1B29673B-FB42-4B45-954F-A76484FE3C27}" type="datetimeFigureOut">
              <a:rPr lang="en-US" smtClean="0"/>
              <a:t>8/12/22</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1B29673B-FB42-4B45-954F-A76484FE3C27}" type="datetimeFigureOut">
              <a:rPr lang="en-US" smtClean="0"/>
              <a:t>8/12/22</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1B29673B-FB42-4B45-954F-A76484FE3C27}" type="datetimeFigureOut">
              <a:rPr lang="en-US" smtClean="0"/>
              <a:t>8/12/22</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1B29673B-FB42-4B45-954F-A76484FE3C27}" type="datetimeFigureOut">
              <a:rPr lang="en-US" smtClean="0"/>
              <a:t>8/12/22</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B29673B-FB42-4B45-954F-A76484FE3C27}" type="datetimeFigureOut">
              <a:rPr lang="en-US" smtClean="0"/>
              <a:t>8/12/22</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1B29673B-FB42-4B45-954F-A76484FE3C27}" type="datetimeFigureOut">
              <a:rPr lang="en-US" smtClean="0"/>
              <a:t>8/12/22</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1B29673B-FB42-4B45-954F-A76484FE3C27}" type="datetimeFigureOut">
              <a:rPr lang="en-US" smtClean="0"/>
              <a:t>8/12/22</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1B29673B-FB42-4B45-954F-A76484FE3C27}" type="datetimeFigureOut">
              <a:rPr lang="en-US" smtClean="0"/>
              <a:t>8/12/22</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1B29673B-FB42-4B45-954F-A76484FE3C27}" type="datetimeFigureOut">
              <a:rPr lang="en-US" smtClean="0"/>
              <a:t>8/12/22</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1B29673B-FB42-4B45-954F-A76484FE3C27}" type="datetimeFigureOut">
              <a:rPr lang="en-US" smtClean="0"/>
              <a:t>8/12/22</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9673B-FB42-4B45-954F-A76484FE3C27}" type="datetimeFigureOut">
              <a:rPr lang="en-US" smtClean="0"/>
              <a:t>8/12/22</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7110919" y="318052"/>
            <a:ext cx="4903502" cy="4117423"/>
          </a:xfrm>
          <a:noFill/>
        </p:spPr>
        <p:txBody>
          <a:bodyPr vert="horz" lIns="91440" tIns="45720" rIns="91440" bIns="45720" rtlCol="0" anchor="b">
            <a:normAutofit/>
          </a:bodyPr>
          <a:lstStyle/>
          <a:p>
            <a:pPr algn="l"/>
            <a:r>
              <a:rPr lang="en-US" sz="4400" b="1" dirty="0">
                <a:latin typeface="Arial" panose="020B0604020202020204" pitchFamily="34" charset="0"/>
                <a:cs typeface="Arial" panose="020B0604020202020204" pitchFamily="34" charset="0"/>
              </a:rPr>
              <a:t>Leaf nitrogen is driven by net costs of resource use in Texan grasslands</a:t>
            </a: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7110918" y="4650421"/>
            <a:ext cx="4591455" cy="1485319"/>
          </a:xfrm>
          <a:noFill/>
        </p:spPr>
        <p:txBody>
          <a:bodyPr vert="horz" lIns="91440" tIns="45720" rIns="91440" bIns="45720" rtlCol="0">
            <a:normAutofit/>
          </a:bodyPr>
          <a:lstStyle/>
          <a:p>
            <a:pPr algn="l"/>
            <a:r>
              <a:rPr lang="en-US" sz="2000" dirty="0">
                <a:latin typeface="Arial" panose="020B0604020202020204" pitchFamily="34" charset="0"/>
                <a:cs typeface="Arial" panose="020B0604020202020204" pitchFamily="34" charset="0"/>
              </a:rPr>
              <a:t>Evan A. Perkowski; Nicholas G. Smith</a:t>
            </a:r>
          </a:p>
        </p:txBody>
      </p:sp>
      <p:pic>
        <p:nvPicPr>
          <p:cNvPr id="8" name="Picture 7" descr="A field of flowers&#10;&#10;Description automatically generated with medium confidence">
            <a:extLst>
              <a:ext uri="{FF2B5EF4-FFF2-40B4-BE49-F238E27FC236}">
                <a16:creationId xmlns:a16="http://schemas.microsoft.com/office/drawing/2014/main" id="{DE610B7C-DC93-0208-4680-8646A8F7D823}"/>
              </a:ext>
            </a:extLst>
          </p:cNvPr>
          <p:cNvPicPr>
            <a:picLocks noChangeAspect="1"/>
          </p:cNvPicPr>
          <p:nvPr/>
        </p:nvPicPr>
        <p:blipFill rotWithShape="1">
          <a:blip r:embed="rId2"/>
          <a:srcRect t="1188" r="-1" b="-1"/>
          <a:stretch/>
        </p:blipFill>
        <p:spPr>
          <a:xfrm>
            <a:off x="20" y="10"/>
            <a:ext cx="6992881" cy="6857990"/>
          </a:xfrm>
          <a:prstGeom prst="rect">
            <a:avLst/>
          </a:prstGeom>
        </p:spPr>
      </p:pic>
      <p:pic>
        <p:nvPicPr>
          <p:cNvPr id="9" name="Picture 8">
            <a:extLst>
              <a:ext uri="{FF2B5EF4-FFF2-40B4-BE49-F238E27FC236}">
                <a16:creationId xmlns:a16="http://schemas.microsoft.com/office/drawing/2014/main" id="{CB40E7F4-F417-B307-9E74-F867CB6711FC}"/>
              </a:ext>
            </a:extLst>
          </p:cNvPr>
          <p:cNvPicPr>
            <a:picLocks noChangeAspect="1"/>
          </p:cNvPicPr>
          <p:nvPr/>
        </p:nvPicPr>
        <p:blipFill>
          <a:blip r:embed="rId3"/>
          <a:stretch>
            <a:fillRect/>
          </a:stretch>
        </p:blipFill>
        <p:spPr>
          <a:xfrm>
            <a:off x="9470714" y="6501168"/>
            <a:ext cx="401577" cy="327818"/>
          </a:xfrm>
          <a:prstGeom prst="rect">
            <a:avLst/>
          </a:prstGeom>
        </p:spPr>
      </p:pic>
      <p:sp>
        <p:nvSpPr>
          <p:cNvPr id="10" name="TextBox 9">
            <a:extLst>
              <a:ext uri="{FF2B5EF4-FFF2-40B4-BE49-F238E27FC236}">
                <a16:creationId xmlns:a16="http://schemas.microsoft.com/office/drawing/2014/main" id="{D1EB46C2-3039-0025-6884-AC937E42EB02}"/>
              </a:ext>
            </a:extLst>
          </p:cNvPr>
          <p:cNvSpPr txBox="1"/>
          <p:nvPr/>
        </p:nvSpPr>
        <p:spPr>
          <a:xfrm>
            <a:off x="9872291" y="6457890"/>
            <a:ext cx="231666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a:t>
            </a:r>
            <a:r>
              <a:rPr lang="en-US" sz="2000" b="1" dirty="0" err="1">
                <a:latin typeface="Arial" panose="020B0604020202020204" pitchFamily="34" charset="0"/>
                <a:cs typeface="Arial" panose="020B0604020202020204" pitchFamily="34" charset="0"/>
              </a:rPr>
              <a:t>EvanPerkowski</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9D69-DA95-DC63-B70D-AC53860275E9}"/>
              </a:ext>
            </a:extLst>
          </p:cNvPr>
          <p:cNvSpPr>
            <a:spLocks noGrp="1"/>
          </p:cNvSpPr>
          <p:nvPr>
            <p:ph type="title"/>
          </p:nvPr>
        </p:nvSpPr>
        <p:spPr/>
        <p:txBody>
          <a:bodyPr/>
          <a:lstStyle/>
          <a:p>
            <a:r>
              <a:rPr lang="en-US" dirty="0"/>
              <a:t>Study sites, collection methods, traits</a:t>
            </a:r>
          </a:p>
        </p:txBody>
      </p:sp>
      <p:sp>
        <p:nvSpPr>
          <p:cNvPr id="3" name="Content Placeholder 2">
            <a:extLst>
              <a:ext uri="{FF2B5EF4-FFF2-40B4-BE49-F238E27FC236}">
                <a16:creationId xmlns:a16="http://schemas.microsoft.com/office/drawing/2014/main" id="{35578041-00F4-B300-9015-835079562A38}"/>
              </a:ext>
            </a:extLst>
          </p:cNvPr>
          <p:cNvSpPr>
            <a:spLocks noGrp="1"/>
          </p:cNvSpPr>
          <p:nvPr>
            <p:ph idx="1"/>
          </p:nvPr>
        </p:nvSpPr>
        <p:spPr>
          <a:xfrm>
            <a:off x="624841" y="1810385"/>
            <a:ext cx="5257800" cy="4351338"/>
          </a:xfrm>
        </p:spPr>
        <p:txBody>
          <a:bodyPr>
            <a:normAutofit fontScale="92500" lnSpcReduction="10000"/>
          </a:bodyPr>
          <a:lstStyle/>
          <a:p>
            <a:r>
              <a:rPr lang="en-US" dirty="0"/>
              <a:t>22 Texan grassland sites</a:t>
            </a:r>
          </a:p>
          <a:p>
            <a:pPr lvl="1"/>
            <a:r>
              <a:rPr lang="en-US" dirty="0"/>
              <a:t>14 in 2020</a:t>
            </a:r>
          </a:p>
          <a:p>
            <a:pPr lvl="1"/>
            <a:r>
              <a:rPr lang="en-US" dirty="0"/>
              <a:t>15 in 2021 (5 similar to 2020)</a:t>
            </a:r>
          </a:p>
          <a:p>
            <a:pPr marL="0" indent="0">
              <a:buNone/>
            </a:pPr>
            <a:endParaRPr lang="en-US" dirty="0"/>
          </a:p>
          <a:p>
            <a:r>
              <a:rPr lang="en-US" dirty="0"/>
              <a:t>3 leaves of 5 most dominant species at each site</a:t>
            </a:r>
          </a:p>
          <a:p>
            <a:pPr lvl="1"/>
            <a:r>
              <a:rPr lang="en-US" dirty="0"/>
              <a:t>Leaf N</a:t>
            </a:r>
          </a:p>
          <a:p>
            <a:pPr lvl="1"/>
            <a:r>
              <a:rPr lang="en-US" dirty="0"/>
              <a:t>Leaf water use efficiency</a:t>
            </a:r>
          </a:p>
          <a:p>
            <a:endParaRPr lang="en-US" dirty="0"/>
          </a:p>
          <a:p>
            <a:r>
              <a:rPr lang="en-US" dirty="0"/>
              <a:t>Composite soil sample</a:t>
            </a:r>
          </a:p>
          <a:p>
            <a:pPr lvl="1"/>
            <a:r>
              <a:rPr lang="en-US" dirty="0"/>
              <a:t>[NO</a:t>
            </a:r>
            <a:r>
              <a:rPr lang="en-US" baseline="-25000" dirty="0"/>
              <a:t>3</a:t>
            </a:r>
            <a:r>
              <a:rPr lang="en-US" dirty="0"/>
              <a:t>-N]</a:t>
            </a:r>
          </a:p>
        </p:txBody>
      </p:sp>
      <p:sp>
        <p:nvSpPr>
          <p:cNvPr id="4" name="TextBox 3">
            <a:extLst>
              <a:ext uri="{FF2B5EF4-FFF2-40B4-BE49-F238E27FC236}">
                <a16:creationId xmlns:a16="http://schemas.microsoft.com/office/drawing/2014/main" id="{1A86E6E6-0608-4A1D-71F9-9632AC465F8A}"/>
              </a:ext>
            </a:extLst>
          </p:cNvPr>
          <p:cNvSpPr txBox="1"/>
          <p:nvPr/>
        </p:nvSpPr>
        <p:spPr>
          <a:xfrm>
            <a:off x="9376475" y="2929180"/>
            <a:ext cx="742511" cy="369332"/>
          </a:xfrm>
          <a:prstGeom prst="rect">
            <a:avLst/>
          </a:prstGeom>
          <a:noFill/>
        </p:spPr>
        <p:txBody>
          <a:bodyPr wrap="none" rtlCol="0">
            <a:spAutoFit/>
          </a:bodyPr>
          <a:lstStyle/>
          <a:p>
            <a:r>
              <a:rPr lang="en-US" dirty="0"/>
              <a:t>[map]</a:t>
            </a:r>
          </a:p>
        </p:txBody>
      </p:sp>
      <p:pic>
        <p:nvPicPr>
          <p:cNvPr id="5" name="Picture 4">
            <a:extLst>
              <a:ext uri="{FF2B5EF4-FFF2-40B4-BE49-F238E27FC236}">
                <a16:creationId xmlns:a16="http://schemas.microsoft.com/office/drawing/2014/main" id="{936F26B9-AE18-B8CD-8CFD-73EA5A60FFCB}"/>
              </a:ext>
            </a:extLst>
          </p:cNvPr>
          <p:cNvPicPr>
            <a:picLocks noChangeAspect="1"/>
          </p:cNvPicPr>
          <p:nvPr/>
        </p:nvPicPr>
        <p:blipFill>
          <a:blip r:embed="rId2"/>
          <a:stretch>
            <a:fillRect/>
          </a:stretch>
        </p:blipFill>
        <p:spPr>
          <a:xfrm>
            <a:off x="69574" y="6492875"/>
            <a:ext cx="401577" cy="327818"/>
          </a:xfrm>
          <a:prstGeom prst="rect">
            <a:avLst/>
          </a:prstGeom>
        </p:spPr>
      </p:pic>
      <p:sp>
        <p:nvSpPr>
          <p:cNvPr id="6" name="TextBox 5">
            <a:extLst>
              <a:ext uri="{FF2B5EF4-FFF2-40B4-BE49-F238E27FC236}">
                <a16:creationId xmlns:a16="http://schemas.microsoft.com/office/drawing/2014/main" id="{0EB746F3-4DCB-95A3-CCFA-E54FCD1B7A6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8743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76CB6273-21BA-A1AA-08C8-85D6C7F17525}"/>
              </a:ext>
            </a:extLst>
          </p:cNvPr>
          <p:cNvPicPr>
            <a:picLocks noChangeAspect="1"/>
          </p:cNvPicPr>
          <p:nvPr/>
        </p:nvPicPr>
        <p:blipFill rotWithShape="1">
          <a:blip r:embed="rId2"/>
          <a:srcRect t="16714" r="51069" b="17000"/>
          <a:stretch/>
        </p:blipFill>
        <p:spPr>
          <a:xfrm>
            <a:off x="6499049" y="238686"/>
            <a:ext cx="5486400" cy="325164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351338"/>
          </a:xfrm>
        </p:spPr>
        <p:txBody>
          <a:bodyPr>
            <a:normAutofit fontScale="92500" lnSpcReduction="10000"/>
          </a:bodyPr>
          <a:lstStyle/>
          <a:p>
            <a:r>
              <a:rPr lang="en-US" dirty="0"/>
              <a:t>24 grassland sites</a:t>
            </a:r>
          </a:p>
          <a:p>
            <a:pPr lvl="1"/>
            <a:r>
              <a:rPr lang="en-US" dirty="0"/>
              <a:t>12 in 2020</a:t>
            </a:r>
          </a:p>
          <a:p>
            <a:pPr lvl="1"/>
            <a:r>
              <a:rPr lang="en-US" dirty="0"/>
              <a:t>15 in 2021 (3 same from 2020)</a:t>
            </a:r>
          </a:p>
          <a:p>
            <a:pPr marL="0" indent="0">
              <a:buNone/>
            </a:pPr>
            <a:endParaRPr lang="en-US" dirty="0"/>
          </a:p>
          <a:p>
            <a:r>
              <a:rPr lang="en-US" dirty="0"/>
              <a:t>3 leaves of 5 most dominant species at each site</a:t>
            </a:r>
          </a:p>
          <a:p>
            <a:pPr lvl="1"/>
            <a:r>
              <a:rPr lang="en-US" dirty="0"/>
              <a:t>Leaf N</a:t>
            </a:r>
          </a:p>
          <a:p>
            <a:pPr lvl="1"/>
            <a:r>
              <a:rPr lang="en-US" dirty="0"/>
              <a:t>Leaf water use efficiency</a:t>
            </a:r>
          </a:p>
          <a:p>
            <a:endParaRPr lang="en-US" dirty="0"/>
          </a:p>
          <a:p>
            <a:r>
              <a:rPr lang="en-US" dirty="0"/>
              <a:t>Composite soil sample</a:t>
            </a:r>
          </a:p>
          <a:p>
            <a:pPr lvl="1"/>
            <a:r>
              <a:rPr lang="en-US" dirty="0"/>
              <a:t>[NO</a:t>
            </a:r>
            <a:r>
              <a:rPr lang="en-US" baseline="-25000" dirty="0"/>
              <a:t>3</a:t>
            </a:r>
            <a:r>
              <a:rPr lang="en-US" dirty="0"/>
              <a:t>-N]</a:t>
            </a:r>
          </a:p>
        </p:txBody>
      </p:sp>
      <p:pic>
        <p:nvPicPr>
          <p:cNvPr id="7" name="Picture 6" descr="Chart&#10;&#10;Description automatically generated">
            <a:extLst>
              <a:ext uri="{FF2B5EF4-FFF2-40B4-BE49-F238E27FC236}">
                <a16:creationId xmlns:a16="http://schemas.microsoft.com/office/drawing/2014/main" id="{04541427-407A-DE43-1E45-003515D7213B}"/>
              </a:ext>
            </a:extLst>
          </p:cNvPr>
          <p:cNvPicPr>
            <a:picLocks noChangeAspect="1"/>
          </p:cNvPicPr>
          <p:nvPr/>
        </p:nvPicPr>
        <p:blipFill rotWithShape="1">
          <a:blip r:embed="rId2"/>
          <a:srcRect l="50056" t="16572" r="1013" b="16143"/>
          <a:stretch/>
        </p:blipFill>
        <p:spPr>
          <a:xfrm>
            <a:off x="6499049" y="3557303"/>
            <a:ext cx="5486400" cy="3300697"/>
          </a:xfrm>
          <a:prstGeom prst="rect">
            <a:avLst/>
          </a:prstGeom>
        </p:spPr>
      </p:pic>
      <p:sp>
        <p:nvSpPr>
          <p:cNvPr id="8" name="Title 1">
            <a:extLst>
              <a:ext uri="{FF2B5EF4-FFF2-40B4-BE49-F238E27FC236}">
                <a16:creationId xmlns:a16="http://schemas.microsoft.com/office/drawing/2014/main" id="{3549A39C-CB2E-5C9D-7915-DB82681D307A}"/>
              </a:ext>
            </a:extLst>
          </p:cNvPr>
          <p:cNvSpPr>
            <a:spLocks noGrp="1"/>
          </p:cNvSpPr>
          <p:nvPr>
            <p:ph type="title"/>
          </p:nvPr>
        </p:nvSpPr>
        <p:spPr>
          <a:xfrm>
            <a:off x="838200" y="365125"/>
            <a:ext cx="5593080" cy="1325563"/>
          </a:xfrm>
        </p:spPr>
        <p:txBody>
          <a:bodyPr/>
          <a:lstStyle/>
          <a:p>
            <a:r>
              <a:rPr lang="en-US" dirty="0"/>
              <a:t>Study sites, collection methods, traits</a:t>
            </a:r>
          </a:p>
        </p:txBody>
      </p:sp>
    </p:spTree>
    <p:extLst>
      <p:ext uri="{BB962C8B-B14F-4D97-AF65-F5344CB8AC3E}">
        <p14:creationId xmlns:p14="http://schemas.microsoft.com/office/powerpoint/2010/main" val="1907663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C446E-F7E3-0EBB-DDB6-6F19110358EF}"/>
              </a:ext>
            </a:extLst>
          </p:cNvPr>
          <p:cNvSpPr>
            <a:spLocks noGrp="1"/>
          </p:cNvSpPr>
          <p:nvPr>
            <p:ph type="title"/>
          </p:nvPr>
        </p:nvSpPr>
        <p:spPr/>
        <p:txBody>
          <a:bodyPr/>
          <a:lstStyle/>
          <a:p>
            <a:r>
              <a:rPr lang="en-US" dirty="0"/>
              <a:t>Leaf, soil, and climate measurements</a:t>
            </a:r>
          </a:p>
        </p:txBody>
      </p:sp>
      <p:sp>
        <p:nvSpPr>
          <p:cNvPr id="3" name="Content Placeholder 2">
            <a:extLst>
              <a:ext uri="{FF2B5EF4-FFF2-40B4-BE49-F238E27FC236}">
                <a16:creationId xmlns:a16="http://schemas.microsoft.com/office/drawing/2014/main" id="{7A9D9D3E-6748-9982-5E1C-316787295FDB}"/>
              </a:ext>
            </a:extLst>
          </p:cNvPr>
          <p:cNvSpPr>
            <a:spLocks noGrp="1"/>
          </p:cNvSpPr>
          <p:nvPr>
            <p:ph idx="1"/>
          </p:nvPr>
        </p:nvSpPr>
        <p:spPr>
          <a:xfrm>
            <a:off x="838200" y="1825625"/>
            <a:ext cx="5257800" cy="4351338"/>
          </a:xfrm>
        </p:spPr>
        <p:txBody>
          <a:bodyPr>
            <a:normAutofit fontScale="92500" lnSpcReduction="10000"/>
          </a:bodyPr>
          <a:lstStyle/>
          <a:p>
            <a:r>
              <a:rPr lang="en-US" dirty="0"/>
              <a:t>3 leaves of 5 most dominant species at each site</a:t>
            </a:r>
          </a:p>
          <a:p>
            <a:pPr lvl="1"/>
            <a:r>
              <a:rPr lang="en-US" dirty="0"/>
              <a:t>Leaf N</a:t>
            </a:r>
          </a:p>
          <a:p>
            <a:pPr lvl="1"/>
            <a:r>
              <a:rPr lang="en-US" dirty="0"/>
              <a:t>Leaf water use efficiency</a:t>
            </a:r>
          </a:p>
          <a:p>
            <a:endParaRPr lang="en-US" dirty="0"/>
          </a:p>
          <a:p>
            <a:r>
              <a:rPr lang="en-US" dirty="0"/>
              <a:t>Composite soil sample</a:t>
            </a:r>
          </a:p>
          <a:p>
            <a:pPr lvl="1"/>
            <a:r>
              <a:rPr lang="en-US" dirty="0"/>
              <a:t>[NO</a:t>
            </a:r>
            <a:r>
              <a:rPr lang="en-US" baseline="-25000" dirty="0"/>
              <a:t>3</a:t>
            </a:r>
            <a:r>
              <a:rPr lang="en-US" dirty="0"/>
              <a:t>-N]</a:t>
            </a:r>
          </a:p>
          <a:p>
            <a:endParaRPr lang="en-US" dirty="0"/>
          </a:p>
          <a:p>
            <a:r>
              <a:rPr lang="en-US" dirty="0"/>
              <a:t>Daily precipitation totals, mean temperature and VPD data from PRISM</a:t>
            </a:r>
          </a:p>
        </p:txBody>
      </p:sp>
      <p:pic>
        <p:nvPicPr>
          <p:cNvPr id="4" name="Picture 3">
            <a:extLst>
              <a:ext uri="{FF2B5EF4-FFF2-40B4-BE49-F238E27FC236}">
                <a16:creationId xmlns:a16="http://schemas.microsoft.com/office/drawing/2014/main" id="{213DC66D-319B-F7E7-00ED-5770D5AC4581}"/>
              </a:ext>
            </a:extLst>
          </p:cNvPr>
          <p:cNvPicPr>
            <a:picLocks noChangeAspect="1"/>
          </p:cNvPicPr>
          <p:nvPr/>
        </p:nvPicPr>
        <p:blipFill>
          <a:blip r:embed="rId2"/>
          <a:stretch>
            <a:fillRect/>
          </a:stretch>
        </p:blipFill>
        <p:spPr>
          <a:xfrm>
            <a:off x="69574" y="6492875"/>
            <a:ext cx="401577" cy="327818"/>
          </a:xfrm>
          <a:prstGeom prst="rect">
            <a:avLst/>
          </a:prstGeom>
        </p:spPr>
      </p:pic>
      <p:sp>
        <p:nvSpPr>
          <p:cNvPr id="5" name="TextBox 4">
            <a:extLst>
              <a:ext uri="{FF2B5EF4-FFF2-40B4-BE49-F238E27FC236}">
                <a16:creationId xmlns:a16="http://schemas.microsoft.com/office/drawing/2014/main" id="{9AE997DB-389B-A59E-419D-D4CF66C6B9C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2258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9944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H</a:t>
            </a:r>
            <a:r>
              <a:rPr lang="en-US" baseline="-25000" dirty="0">
                <a:solidFill>
                  <a:schemeClr val="tx1">
                    <a:alpha val="25000"/>
                  </a:schemeClr>
                </a:solidFill>
                <a:latin typeface="Arial" panose="020B0604020202020204" pitchFamily="34" charset="0"/>
                <a:cs typeface="Arial" panose="020B0604020202020204" pitchFamily="34" charset="0"/>
              </a:rPr>
              <a:t>2</a:t>
            </a:r>
            <a:r>
              <a:rPr lang="en-US" dirty="0">
                <a:solidFill>
                  <a:schemeClr val="tx1">
                    <a:alpha val="25000"/>
                  </a:schemeClr>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879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scatter chart&#10;&#10;Description automatically generated">
            <a:extLst>
              <a:ext uri="{FF2B5EF4-FFF2-40B4-BE49-F238E27FC236}">
                <a16:creationId xmlns:a16="http://schemas.microsoft.com/office/drawing/2014/main" id="{4974A533-8E02-9630-154B-596A38B91AE5}"/>
              </a:ext>
            </a:extLst>
          </p:cNvPr>
          <p:cNvPicPr>
            <a:picLocks noChangeAspect="1"/>
          </p:cNvPicPr>
          <p:nvPr/>
        </p:nvPicPr>
        <p:blipFill>
          <a:blip r:embed="rId2"/>
          <a:stretch>
            <a:fillRect/>
          </a:stretch>
        </p:blipFill>
        <p:spPr>
          <a:xfrm>
            <a:off x="2938020" y="1925333"/>
            <a:ext cx="7871156" cy="4919472"/>
          </a:xfrm>
          <a:prstGeom prst="rect">
            <a:avLst/>
          </a:prstGeom>
        </p:spPr>
      </p:pic>
      <p:sp>
        <p:nvSpPr>
          <p:cNvPr id="11" name="Title 1">
            <a:extLst>
              <a:ext uri="{FF2B5EF4-FFF2-40B4-BE49-F238E27FC236}">
                <a16:creationId xmlns:a16="http://schemas.microsoft.com/office/drawing/2014/main" id="{96F5888C-E729-F9EB-50BD-862D8D286802}"/>
              </a:ext>
            </a:extLst>
          </p:cNvPr>
          <p:cNvSpPr txBox="1">
            <a:spLocks/>
          </p:cNvSpPr>
          <p:nvPr/>
        </p:nvSpPr>
        <p:spPr>
          <a:xfrm>
            <a:off x="838200" y="182881"/>
            <a:ext cx="10515600" cy="175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dirty="0"/>
              <a:t>Soil nitrogen availability </a:t>
            </a:r>
            <a:r>
              <a:rPr lang="en-US" b="1" dirty="0">
                <a:solidFill>
                  <a:schemeClr val="accent2"/>
                </a:solidFill>
              </a:rPr>
              <a:t>decreases</a:t>
            </a:r>
            <a:r>
              <a:rPr lang="en-US" dirty="0"/>
              <a:t> the net cost of resource acquisition</a:t>
            </a:r>
          </a:p>
          <a:p>
            <a:endParaRPr lang="en-US" dirty="0">
              <a:solidFill>
                <a:schemeClr val="bg1"/>
              </a:solidFill>
            </a:endParaRPr>
          </a:p>
        </p:txBody>
      </p:sp>
      <p:pic>
        <p:nvPicPr>
          <p:cNvPr id="15" name="Picture 14">
            <a:extLst>
              <a:ext uri="{FF2B5EF4-FFF2-40B4-BE49-F238E27FC236}">
                <a16:creationId xmlns:a16="http://schemas.microsoft.com/office/drawing/2014/main" id="{E34388D3-18D3-0EB0-DF34-3391BC69B2A1}"/>
              </a:ext>
            </a:extLst>
          </p:cNvPr>
          <p:cNvPicPr>
            <a:picLocks noChangeAspect="1"/>
          </p:cNvPicPr>
          <p:nvPr/>
        </p:nvPicPr>
        <p:blipFill>
          <a:blip r:embed="rId3"/>
          <a:stretch>
            <a:fillRect/>
          </a:stretch>
        </p:blipFill>
        <p:spPr>
          <a:xfrm>
            <a:off x="69574" y="6492875"/>
            <a:ext cx="401577" cy="327818"/>
          </a:xfrm>
          <a:prstGeom prst="rect">
            <a:avLst/>
          </a:prstGeom>
        </p:spPr>
      </p:pic>
      <p:sp>
        <p:nvSpPr>
          <p:cNvPr id="16" name="TextBox 15">
            <a:extLst>
              <a:ext uri="{FF2B5EF4-FFF2-40B4-BE49-F238E27FC236}">
                <a16:creationId xmlns:a16="http://schemas.microsoft.com/office/drawing/2014/main" id="{02CD7AF1-A661-F631-42E4-F4C3445CDE72}"/>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ACE64DC-7888-E8C9-917F-FFC8BED1ABEF}"/>
              </a:ext>
            </a:extLst>
          </p:cNvPr>
          <p:cNvSpPr txBox="1"/>
          <p:nvPr/>
        </p:nvSpPr>
        <p:spPr>
          <a:xfrm>
            <a:off x="331861" y="3477923"/>
            <a:ext cx="2101925" cy="1200329"/>
          </a:xfrm>
          <a:prstGeom prst="rect">
            <a:avLst/>
          </a:prstGeom>
          <a:solidFill>
            <a:schemeClr val="bg2"/>
          </a:solidFill>
          <a:ln w="28575">
            <a:solidFill>
              <a:schemeClr val="tx1"/>
            </a:solidFill>
          </a:ln>
        </p:spPr>
        <p:txBody>
          <a:bodyPr wrap="square" rtlCol="0">
            <a:spAutoFit/>
          </a:bodyPr>
          <a:lstStyle/>
          <a:p>
            <a:pPr algn="ctr"/>
            <a:r>
              <a:rPr lang="en-US" sz="2400" dirty="0"/>
              <a:t>Net cost of </a:t>
            </a:r>
          </a:p>
          <a:p>
            <a:pPr algn="ctr"/>
            <a:r>
              <a:rPr lang="en-US" sz="2400" dirty="0"/>
              <a:t>resource acquisition</a:t>
            </a:r>
          </a:p>
        </p:txBody>
      </p:sp>
      <p:cxnSp>
        <p:nvCxnSpPr>
          <p:cNvPr id="5" name="Straight Arrow Connector 4">
            <a:extLst>
              <a:ext uri="{FF2B5EF4-FFF2-40B4-BE49-F238E27FC236}">
                <a16:creationId xmlns:a16="http://schemas.microsoft.com/office/drawing/2014/main" id="{204AAE0A-48F5-8DAB-6FC6-F7432D7E6A9D}"/>
              </a:ext>
            </a:extLst>
          </p:cNvPr>
          <p:cNvCxnSpPr>
            <a:cxnSpLocks/>
            <a:stCxn id="2" idx="3"/>
          </p:cNvCxnSpPr>
          <p:nvPr/>
        </p:nvCxnSpPr>
        <p:spPr>
          <a:xfrm>
            <a:off x="2433786" y="4078088"/>
            <a:ext cx="5042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0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B3E1-8640-ECE1-DE7B-12FFB80F3071}"/>
              </a:ext>
            </a:extLst>
          </p:cNvPr>
          <p:cNvSpPr>
            <a:spLocks noGrp="1"/>
          </p:cNvSpPr>
          <p:nvPr>
            <p:ph type="title"/>
          </p:nvPr>
        </p:nvSpPr>
        <p:spPr/>
        <p:txBody>
          <a:bodyPr>
            <a:noAutofit/>
          </a:bodyPr>
          <a:lstStyle/>
          <a:p>
            <a:br>
              <a:rPr lang="en-US" dirty="0"/>
            </a:br>
            <a:endParaRPr lang="en-US" dirty="0"/>
          </a:p>
        </p:txBody>
      </p:sp>
      <p:sp>
        <p:nvSpPr>
          <p:cNvPr id="8" name="Title 1">
            <a:extLst>
              <a:ext uri="{FF2B5EF4-FFF2-40B4-BE49-F238E27FC236}">
                <a16:creationId xmlns:a16="http://schemas.microsoft.com/office/drawing/2014/main" id="{A879A043-157F-FFEC-B6AA-3B83D4C84302}"/>
              </a:ext>
            </a:extLst>
          </p:cNvPr>
          <p:cNvSpPr txBox="1">
            <a:spLocks/>
          </p:cNvSpPr>
          <p:nvPr/>
        </p:nvSpPr>
        <p:spPr>
          <a:xfrm>
            <a:off x="838200" y="182881"/>
            <a:ext cx="10515600" cy="175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dirty="0"/>
              <a:t>Soil moisture </a:t>
            </a:r>
            <a:r>
              <a:rPr lang="en-US" b="1" dirty="0"/>
              <a:t>does not change </a:t>
            </a:r>
            <a:r>
              <a:rPr lang="en-US" dirty="0"/>
              <a:t>the net cost of resource acquisition across species</a:t>
            </a:r>
            <a:r>
              <a:rPr lang="en-US" dirty="0">
                <a:solidFill>
                  <a:schemeClr val="bg1"/>
                </a:solidFill>
              </a:rPr>
              <a:t>, except in C</a:t>
            </a:r>
            <a:r>
              <a:rPr lang="en-US" baseline="-25000" dirty="0">
                <a:solidFill>
                  <a:schemeClr val="bg1"/>
                </a:solidFill>
              </a:rPr>
              <a:t>4</a:t>
            </a:r>
            <a:r>
              <a:rPr lang="en-US" dirty="0">
                <a:solidFill>
                  <a:schemeClr val="bg1"/>
                </a:solidFill>
              </a:rPr>
              <a:t> non-legumes</a:t>
            </a:r>
          </a:p>
        </p:txBody>
      </p:sp>
      <p:pic>
        <p:nvPicPr>
          <p:cNvPr id="10" name="Picture 9" descr="Chart, scatter chart&#10;&#10;Description automatically generated">
            <a:extLst>
              <a:ext uri="{FF2B5EF4-FFF2-40B4-BE49-F238E27FC236}">
                <a16:creationId xmlns:a16="http://schemas.microsoft.com/office/drawing/2014/main" id="{9211F7A9-D5EE-DA1F-0980-5DBE74D232DA}"/>
              </a:ext>
            </a:extLst>
          </p:cNvPr>
          <p:cNvPicPr>
            <a:picLocks noChangeAspect="1"/>
          </p:cNvPicPr>
          <p:nvPr/>
        </p:nvPicPr>
        <p:blipFill>
          <a:blip r:embed="rId2"/>
          <a:stretch>
            <a:fillRect/>
          </a:stretch>
        </p:blipFill>
        <p:spPr>
          <a:xfrm>
            <a:off x="2930557" y="1938921"/>
            <a:ext cx="7871154" cy="4919472"/>
          </a:xfrm>
          <a:prstGeom prst="rect">
            <a:avLst/>
          </a:prstGeom>
        </p:spPr>
      </p:pic>
      <p:pic>
        <p:nvPicPr>
          <p:cNvPr id="11" name="Picture 10">
            <a:extLst>
              <a:ext uri="{FF2B5EF4-FFF2-40B4-BE49-F238E27FC236}">
                <a16:creationId xmlns:a16="http://schemas.microsoft.com/office/drawing/2014/main" id="{AF4E49AE-35BC-6CEA-1F9D-34D8A2660946}"/>
              </a:ext>
            </a:extLst>
          </p:cNvPr>
          <p:cNvPicPr>
            <a:picLocks noChangeAspect="1"/>
          </p:cNvPicPr>
          <p:nvPr/>
        </p:nvPicPr>
        <p:blipFill>
          <a:blip r:embed="rId3"/>
          <a:stretch>
            <a:fillRect/>
          </a:stretch>
        </p:blipFill>
        <p:spPr>
          <a:xfrm>
            <a:off x="69574" y="6492875"/>
            <a:ext cx="401577" cy="327818"/>
          </a:xfrm>
          <a:prstGeom prst="rect">
            <a:avLst/>
          </a:prstGeom>
        </p:spPr>
      </p:pic>
      <p:sp>
        <p:nvSpPr>
          <p:cNvPr id="12" name="TextBox 11">
            <a:extLst>
              <a:ext uri="{FF2B5EF4-FFF2-40B4-BE49-F238E27FC236}">
                <a16:creationId xmlns:a16="http://schemas.microsoft.com/office/drawing/2014/main" id="{1702E0B5-90B1-01F1-6C18-B0C6B4A5C14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EB3F803-2F87-B7B3-C976-FB1B9D75707F}"/>
              </a:ext>
            </a:extLst>
          </p:cNvPr>
          <p:cNvSpPr txBox="1"/>
          <p:nvPr/>
        </p:nvSpPr>
        <p:spPr>
          <a:xfrm>
            <a:off x="331861" y="3477923"/>
            <a:ext cx="2101925" cy="1200329"/>
          </a:xfrm>
          <a:prstGeom prst="rect">
            <a:avLst/>
          </a:prstGeom>
          <a:solidFill>
            <a:schemeClr val="bg2"/>
          </a:solidFill>
          <a:ln w="28575">
            <a:solidFill>
              <a:schemeClr val="tx1"/>
            </a:solidFill>
          </a:ln>
        </p:spPr>
        <p:txBody>
          <a:bodyPr wrap="square" rtlCol="0">
            <a:spAutoFit/>
          </a:bodyPr>
          <a:lstStyle/>
          <a:p>
            <a:pPr algn="ctr"/>
            <a:r>
              <a:rPr lang="en-US" sz="2400" dirty="0"/>
              <a:t>Net cost of </a:t>
            </a:r>
          </a:p>
          <a:p>
            <a:pPr algn="ctr"/>
            <a:r>
              <a:rPr lang="en-US" sz="2400" dirty="0"/>
              <a:t>resource acquisition</a:t>
            </a:r>
          </a:p>
        </p:txBody>
      </p:sp>
      <p:cxnSp>
        <p:nvCxnSpPr>
          <p:cNvPr id="4" name="Straight Arrow Connector 3">
            <a:extLst>
              <a:ext uri="{FF2B5EF4-FFF2-40B4-BE49-F238E27FC236}">
                <a16:creationId xmlns:a16="http://schemas.microsoft.com/office/drawing/2014/main" id="{E2E95897-E638-D176-1A78-A95A8109E322}"/>
              </a:ext>
            </a:extLst>
          </p:cNvPr>
          <p:cNvCxnSpPr>
            <a:cxnSpLocks/>
            <a:stCxn id="3" idx="3"/>
          </p:cNvCxnSpPr>
          <p:nvPr/>
        </p:nvCxnSpPr>
        <p:spPr>
          <a:xfrm>
            <a:off x="2433786" y="4078088"/>
            <a:ext cx="5042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816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B3E1-8640-ECE1-DE7B-12FFB80F3071}"/>
              </a:ext>
            </a:extLst>
          </p:cNvPr>
          <p:cNvSpPr>
            <a:spLocks noGrp="1"/>
          </p:cNvSpPr>
          <p:nvPr>
            <p:ph type="title"/>
          </p:nvPr>
        </p:nvSpPr>
        <p:spPr>
          <a:xfrm>
            <a:off x="838200" y="182881"/>
            <a:ext cx="10515600" cy="1752600"/>
          </a:xfrm>
        </p:spPr>
        <p:txBody>
          <a:bodyPr>
            <a:noAutofit/>
          </a:bodyPr>
          <a:lstStyle/>
          <a:p>
            <a:r>
              <a:rPr lang="en-US" dirty="0"/>
              <a:t>Soil moisture </a:t>
            </a:r>
            <a:r>
              <a:rPr lang="en-US" b="1" dirty="0"/>
              <a:t>does not change </a:t>
            </a:r>
            <a:r>
              <a:rPr lang="en-US" dirty="0"/>
              <a:t>the net</a:t>
            </a:r>
            <a:r>
              <a:rPr lang="en-US" b="1" dirty="0"/>
              <a:t> </a:t>
            </a:r>
            <a:r>
              <a:rPr lang="en-US" dirty="0"/>
              <a:t>cost of resource acquisition across species, except in C</a:t>
            </a:r>
            <a:r>
              <a:rPr lang="en-US" baseline="-25000" dirty="0"/>
              <a:t>4</a:t>
            </a:r>
            <a:r>
              <a:rPr lang="en-US" dirty="0"/>
              <a:t> non-legumes</a:t>
            </a:r>
          </a:p>
        </p:txBody>
      </p:sp>
      <p:pic>
        <p:nvPicPr>
          <p:cNvPr id="5" name="Picture 4" descr="Chart, scatter chart&#10;&#10;Description automatically generated">
            <a:extLst>
              <a:ext uri="{FF2B5EF4-FFF2-40B4-BE49-F238E27FC236}">
                <a16:creationId xmlns:a16="http://schemas.microsoft.com/office/drawing/2014/main" id="{7AEE7CB7-9AAF-BABB-06DF-9966DBCF6328}"/>
              </a:ext>
            </a:extLst>
          </p:cNvPr>
          <p:cNvPicPr>
            <a:picLocks noChangeAspect="1"/>
          </p:cNvPicPr>
          <p:nvPr/>
        </p:nvPicPr>
        <p:blipFill>
          <a:blip r:embed="rId2"/>
          <a:stretch>
            <a:fillRect/>
          </a:stretch>
        </p:blipFill>
        <p:spPr>
          <a:xfrm>
            <a:off x="2925150" y="1935481"/>
            <a:ext cx="7876031" cy="4922519"/>
          </a:xfrm>
          <a:prstGeom prst="rect">
            <a:avLst/>
          </a:prstGeom>
        </p:spPr>
      </p:pic>
      <p:pic>
        <p:nvPicPr>
          <p:cNvPr id="6" name="Picture 5">
            <a:extLst>
              <a:ext uri="{FF2B5EF4-FFF2-40B4-BE49-F238E27FC236}">
                <a16:creationId xmlns:a16="http://schemas.microsoft.com/office/drawing/2014/main" id="{CD2A66A0-5BC5-9F16-A6D4-86FF15599B2D}"/>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6D13EB00-A6D2-6F1F-2C82-2BC05419CBB3}"/>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88ED67B-F00C-5F24-B4BD-E88572CB7FBB}"/>
              </a:ext>
            </a:extLst>
          </p:cNvPr>
          <p:cNvSpPr txBox="1"/>
          <p:nvPr/>
        </p:nvSpPr>
        <p:spPr>
          <a:xfrm>
            <a:off x="331861" y="3477923"/>
            <a:ext cx="2101925" cy="1200329"/>
          </a:xfrm>
          <a:prstGeom prst="rect">
            <a:avLst/>
          </a:prstGeom>
          <a:solidFill>
            <a:schemeClr val="bg2"/>
          </a:solidFill>
          <a:ln w="28575">
            <a:solidFill>
              <a:schemeClr val="tx1"/>
            </a:solidFill>
          </a:ln>
        </p:spPr>
        <p:txBody>
          <a:bodyPr wrap="square" rtlCol="0">
            <a:spAutoFit/>
          </a:bodyPr>
          <a:lstStyle/>
          <a:p>
            <a:pPr algn="ctr"/>
            <a:r>
              <a:rPr lang="en-US" sz="2400" dirty="0"/>
              <a:t>Net cost of </a:t>
            </a:r>
          </a:p>
          <a:p>
            <a:pPr algn="ctr"/>
            <a:r>
              <a:rPr lang="en-US" sz="2400" dirty="0"/>
              <a:t>resource acquisition</a:t>
            </a:r>
          </a:p>
        </p:txBody>
      </p:sp>
      <p:cxnSp>
        <p:nvCxnSpPr>
          <p:cNvPr id="4" name="Straight Arrow Connector 3">
            <a:extLst>
              <a:ext uri="{FF2B5EF4-FFF2-40B4-BE49-F238E27FC236}">
                <a16:creationId xmlns:a16="http://schemas.microsoft.com/office/drawing/2014/main" id="{93E84E4C-58A1-E756-637F-EB33EAA7D11E}"/>
              </a:ext>
            </a:extLst>
          </p:cNvPr>
          <p:cNvCxnSpPr>
            <a:cxnSpLocks/>
            <a:stCxn id="3" idx="3"/>
          </p:cNvCxnSpPr>
          <p:nvPr/>
        </p:nvCxnSpPr>
        <p:spPr>
          <a:xfrm>
            <a:off x="2433786" y="4078088"/>
            <a:ext cx="5042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58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H</a:t>
            </a:r>
            <a:r>
              <a:rPr lang="en-US" baseline="-25000" dirty="0">
                <a:solidFill>
                  <a:schemeClr val="tx1">
                    <a:alpha val="25000"/>
                  </a:schemeClr>
                </a:solidFill>
                <a:latin typeface="Arial" panose="020B0604020202020204" pitchFamily="34" charset="0"/>
                <a:cs typeface="Arial" panose="020B0604020202020204" pitchFamily="34" charset="0"/>
              </a:rPr>
              <a:t>2</a:t>
            </a:r>
            <a:r>
              <a:rPr lang="en-US" dirty="0">
                <a:solidFill>
                  <a:schemeClr val="tx1">
                    <a:alpha val="25000"/>
                  </a:schemeClr>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8535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6366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generally increases leaf nitrogen</a:t>
            </a:r>
            <a:endParaRPr lang="en-US" sz="4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128CE9D-3F39-3175-D1C7-7F35CB35CE82}"/>
              </a:ext>
            </a:extLst>
          </p:cNvPr>
          <p:cNvPicPr>
            <a:picLocks noChangeAspect="1"/>
          </p:cNvPicPr>
          <p:nvPr/>
        </p:nvPicPr>
        <p:blipFill>
          <a:blip r:embed="rId3"/>
          <a:stretch>
            <a:fillRect/>
          </a:stretch>
        </p:blipFill>
        <p:spPr>
          <a:xfrm>
            <a:off x="2904224" y="1427967"/>
            <a:ext cx="5313036" cy="5430033"/>
          </a:xfrm>
          <a:prstGeom prst="rect">
            <a:avLst/>
          </a:prstGeom>
        </p:spPr>
      </p:pic>
      <p:pic>
        <p:nvPicPr>
          <p:cNvPr id="3" name="Picture 2">
            <a:extLst>
              <a:ext uri="{FF2B5EF4-FFF2-40B4-BE49-F238E27FC236}">
                <a16:creationId xmlns:a16="http://schemas.microsoft.com/office/drawing/2014/main" id="{5E80BFBE-5638-4F7F-A9DA-8C191D57B970}"/>
              </a:ext>
            </a:extLst>
          </p:cNvPr>
          <p:cNvPicPr>
            <a:picLocks noChangeAspect="1"/>
          </p:cNvPicPr>
          <p:nvPr/>
        </p:nvPicPr>
        <p:blipFill>
          <a:blip r:embed="rId4"/>
          <a:stretch>
            <a:fillRect/>
          </a:stretch>
        </p:blipFill>
        <p:spPr>
          <a:xfrm>
            <a:off x="69574" y="6492875"/>
            <a:ext cx="401577" cy="327818"/>
          </a:xfrm>
          <a:prstGeom prst="rect">
            <a:avLst/>
          </a:prstGeom>
        </p:spPr>
      </p:pic>
      <p:sp>
        <p:nvSpPr>
          <p:cNvPr id="4" name="TextBox 3">
            <a:extLst>
              <a:ext uri="{FF2B5EF4-FFF2-40B4-BE49-F238E27FC236}">
                <a16:creationId xmlns:a16="http://schemas.microsoft.com/office/drawing/2014/main" id="{588ED974-0D87-A23C-1FA9-D6B4181045A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672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2C92-28FF-59CD-89D1-A79D5FB9CA4E}"/>
              </a:ext>
            </a:extLst>
          </p:cNvPr>
          <p:cNvSpPr>
            <a:spLocks noGrp="1"/>
          </p:cNvSpPr>
          <p:nvPr>
            <p:ph type="title"/>
          </p:nvPr>
        </p:nvSpPr>
        <p:spPr/>
        <p:txBody>
          <a:bodyPr>
            <a:noAutofit/>
          </a:bodyPr>
          <a:lstStyle/>
          <a:p>
            <a:r>
              <a:rPr lang="en-US" dirty="0"/>
              <a:t>Increasing soil moisture </a:t>
            </a:r>
            <a:r>
              <a:rPr lang="en-US" b="1" dirty="0">
                <a:solidFill>
                  <a:schemeClr val="accent2"/>
                </a:solidFill>
              </a:rPr>
              <a:t>decreases</a:t>
            </a:r>
            <a:r>
              <a:rPr lang="en-US" dirty="0"/>
              <a:t> water use efficiency</a:t>
            </a:r>
          </a:p>
        </p:txBody>
      </p:sp>
      <p:pic>
        <p:nvPicPr>
          <p:cNvPr id="5" name="Picture 4" descr="Chart, scatter chart&#10;&#10;Description automatically generated">
            <a:extLst>
              <a:ext uri="{FF2B5EF4-FFF2-40B4-BE49-F238E27FC236}">
                <a16:creationId xmlns:a16="http://schemas.microsoft.com/office/drawing/2014/main" id="{CD624CF1-87DF-70EF-5E1C-4E0F50BBC4EB}"/>
              </a:ext>
            </a:extLst>
          </p:cNvPr>
          <p:cNvPicPr>
            <a:picLocks noChangeAspect="1"/>
          </p:cNvPicPr>
          <p:nvPr/>
        </p:nvPicPr>
        <p:blipFill>
          <a:blip r:embed="rId2"/>
          <a:stretch>
            <a:fillRect/>
          </a:stretch>
        </p:blipFill>
        <p:spPr>
          <a:xfrm>
            <a:off x="2994993" y="1690688"/>
            <a:ext cx="7871155" cy="4919472"/>
          </a:xfrm>
          <a:prstGeom prst="rect">
            <a:avLst/>
          </a:prstGeom>
        </p:spPr>
      </p:pic>
      <p:pic>
        <p:nvPicPr>
          <p:cNvPr id="6" name="Picture 5">
            <a:extLst>
              <a:ext uri="{FF2B5EF4-FFF2-40B4-BE49-F238E27FC236}">
                <a16:creationId xmlns:a16="http://schemas.microsoft.com/office/drawing/2014/main" id="{9D922443-536D-B3ED-B40B-D8B2789B2BCD}"/>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F964C658-D134-F674-3470-8F05A6E0656D}"/>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8250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2C92-28FF-59CD-89D1-A79D5FB9CA4E}"/>
              </a:ext>
            </a:extLst>
          </p:cNvPr>
          <p:cNvSpPr>
            <a:spLocks noGrp="1"/>
          </p:cNvSpPr>
          <p:nvPr>
            <p:ph type="title"/>
          </p:nvPr>
        </p:nvSpPr>
        <p:spPr/>
        <p:txBody>
          <a:bodyPr>
            <a:noAutofit/>
          </a:bodyPr>
          <a:lstStyle/>
          <a:p>
            <a:r>
              <a:rPr lang="en-US" dirty="0"/>
              <a:t>Increasing soil moisture </a:t>
            </a:r>
            <a:r>
              <a:rPr lang="en-US" b="1" dirty="0">
                <a:solidFill>
                  <a:schemeClr val="accent2"/>
                </a:solidFill>
              </a:rPr>
              <a:t>decreases</a:t>
            </a:r>
            <a:r>
              <a:rPr lang="en-US" dirty="0"/>
              <a:t> water use efficiency, a pattern observed across all PFTs</a:t>
            </a:r>
          </a:p>
        </p:txBody>
      </p:sp>
      <p:pic>
        <p:nvPicPr>
          <p:cNvPr id="4" name="Picture 3" descr="Chart, scatter chart&#10;&#10;Description automatically generated">
            <a:extLst>
              <a:ext uri="{FF2B5EF4-FFF2-40B4-BE49-F238E27FC236}">
                <a16:creationId xmlns:a16="http://schemas.microsoft.com/office/drawing/2014/main" id="{C8102384-643F-E1EE-52B5-A372760DCD6C}"/>
              </a:ext>
            </a:extLst>
          </p:cNvPr>
          <p:cNvPicPr>
            <a:picLocks noChangeAspect="1"/>
          </p:cNvPicPr>
          <p:nvPr/>
        </p:nvPicPr>
        <p:blipFill>
          <a:blip r:embed="rId2"/>
          <a:stretch>
            <a:fillRect/>
          </a:stretch>
        </p:blipFill>
        <p:spPr>
          <a:xfrm>
            <a:off x="2965175" y="1690688"/>
            <a:ext cx="7871155" cy="4919472"/>
          </a:xfrm>
          <a:prstGeom prst="rect">
            <a:avLst/>
          </a:prstGeom>
        </p:spPr>
      </p:pic>
      <p:pic>
        <p:nvPicPr>
          <p:cNvPr id="6" name="Picture 5">
            <a:extLst>
              <a:ext uri="{FF2B5EF4-FFF2-40B4-BE49-F238E27FC236}">
                <a16:creationId xmlns:a16="http://schemas.microsoft.com/office/drawing/2014/main" id="{5DCD1672-4589-0AB1-A3FB-BD02DFCB70A5}"/>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0C4DDCC8-2EC5-D6D7-349A-CF7A302C7F6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863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0C95-A62F-0ADD-55F9-956EAEAE0BAF}"/>
              </a:ext>
            </a:extLst>
          </p:cNvPr>
          <p:cNvSpPr>
            <a:spLocks noGrp="1"/>
          </p:cNvSpPr>
          <p:nvPr>
            <p:ph type="title"/>
          </p:nvPr>
        </p:nvSpPr>
        <p:spPr/>
        <p:txBody>
          <a:bodyPr/>
          <a:lstStyle/>
          <a:p>
            <a:r>
              <a:rPr lang="en-US" dirty="0"/>
              <a:t>Soil nitrogen availability </a:t>
            </a:r>
            <a:r>
              <a:rPr lang="en-US" b="1" dirty="0">
                <a:solidFill>
                  <a:schemeClr val="accent2"/>
                </a:solidFill>
              </a:rPr>
              <a:t>decreases</a:t>
            </a:r>
            <a:r>
              <a:rPr lang="en-US" dirty="0"/>
              <a:t> water use efficiency</a:t>
            </a:r>
          </a:p>
        </p:txBody>
      </p:sp>
      <p:pic>
        <p:nvPicPr>
          <p:cNvPr id="5" name="Picture 4" descr="Chart, scatter chart&#10;&#10;Description automatically generated">
            <a:extLst>
              <a:ext uri="{FF2B5EF4-FFF2-40B4-BE49-F238E27FC236}">
                <a16:creationId xmlns:a16="http://schemas.microsoft.com/office/drawing/2014/main" id="{4BB4CA84-3566-E469-B364-E62304F64689}"/>
              </a:ext>
            </a:extLst>
          </p:cNvPr>
          <p:cNvPicPr>
            <a:picLocks noChangeAspect="1"/>
          </p:cNvPicPr>
          <p:nvPr/>
        </p:nvPicPr>
        <p:blipFill>
          <a:blip r:embed="rId2"/>
          <a:stretch>
            <a:fillRect/>
          </a:stretch>
        </p:blipFill>
        <p:spPr>
          <a:xfrm>
            <a:off x="2994992" y="1690688"/>
            <a:ext cx="7871155" cy="4919472"/>
          </a:xfrm>
          <a:prstGeom prst="rect">
            <a:avLst/>
          </a:prstGeom>
        </p:spPr>
      </p:pic>
      <p:pic>
        <p:nvPicPr>
          <p:cNvPr id="6" name="Picture 5">
            <a:extLst>
              <a:ext uri="{FF2B5EF4-FFF2-40B4-BE49-F238E27FC236}">
                <a16:creationId xmlns:a16="http://schemas.microsoft.com/office/drawing/2014/main" id="{CED6AD65-DAE6-09E1-2D41-6C652042E5ED}"/>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670DA1B0-92E2-4FEB-EA58-EA49B03A2FE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7320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0C95-A62F-0ADD-55F9-956EAEAE0BAF}"/>
              </a:ext>
            </a:extLst>
          </p:cNvPr>
          <p:cNvSpPr>
            <a:spLocks noGrp="1"/>
          </p:cNvSpPr>
          <p:nvPr>
            <p:ph type="title"/>
          </p:nvPr>
        </p:nvSpPr>
        <p:spPr/>
        <p:txBody>
          <a:bodyPr/>
          <a:lstStyle/>
          <a:p>
            <a:r>
              <a:rPr lang="en-US" dirty="0"/>
              <a:t>Soil nitrogen availability </a:t>
            </a:r>
            <a:r>
              <a:rPr lang="en-US" b="1" dirty="0">
                <a:solidFill>
                  <a:schemeClr val="accent2"/>
                </a:solidFill>
              </a:rPr>
              <a:t>decreases</a:t>
            </a:r>
            <a:r>
              <a:rPr lang="en-US" dirty="0"/>
              <a:t> water use efficiency, a pattern observed across all PFTs</a:t>
            </a:r>
          </a:p>
        </p:txBody>
      </p:sp>
      <p:pic>
        <p:nvPicPr>
          <p:cNvPr id="4" name="Picture 3" descr="Chart, scatter chart&#10;&#10;Description automatically generated">
            <a:extLst>
              <a:ext uri="{FF2B5EF4-FFF2-40B4-BE49-F238E27FC236}">
                <a16:creationId xmlns:a16="http://schemas.microsoft.com/office/drawing/2014/main" id="{3110D0F4-A526-B4C3-4816-9D9EA871FEC5}"/>
              </a:ext>
            </a:extLst>
          </p:cNvPr>
          <p:cNvPicPr>
            <a:picLocks noChangeAspect="1"/>
          </p:cNvPicPr>
          <p:nvPr/>
        </p:nvPicPr>
        <p:blipFill>
          <a:blip r:embed="rId2"/>
          <a:stretch>
            <a:fillRect/>
          </a:stretch>
        </p:blipFill>
        <p:spPr>
          <a:xfrm>
            <a:off x="2985053" y="1690688"/>
            <a:ext cx="7871155" cy="4919472"/>
          </a:xfrm>
          <a:prstGeom prst="rect">
            <a:avLst/>
          </a:prstGeom>
        </p:spPr>
      </p:pic>
      <p:pic>
        <p:nvPicPr>
          <p:cNvPr id="6" name="Picture 5">
            <a:extLst>
              <a:ext uri="{FF2B5EF4-FFF2-40B4-BE49-F238E27FC236}">
                <a16:creationId xmlns:a16="http://schemas.microsoft.com/office/drawing/2014/main" id="{315C62B8-8E17-3487-D239-FFAC335FB891}"/>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F229BCA0-B8B9-C4C7-B06C-A8BC48BFBB04}"/>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7761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473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3190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8896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3605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2EA63-0C75-9055-E053-24CDCDD87B1F}"/>
              </a:ext>
            </a:extLst>
          </p:cNvPr>
          <p:cNvSpPr>
            <a:spLocks noGrp="1"/>
          </p:cNvSpPr>
          <p:nvPr>
            <p:ph type="title"/>
          </p:nvPr>
        </p:nvSpPr>
        <p:spPr/>
        <p:txBody>
          <a:bodyPr>
            <a:noAutofit/>
          </a:bodyPr>
          <a:lstStyle/>
          <a:p>
            <a:r>
              <a:rPr lang="en-US" dirty="0"/>
              <a:t>Increasing net costs of resource use generally </a:t>
            </a:r>
            <a:r>
              <a:rPr lang="en-US" b="1" dirty="0">
                <a:solidFill>
                  <a:schemeClr val="accent2"/>
                </a:solidFill>
              </a:rPr>
              <a:t>decrease</a:t>
            </a:r>
            <a:r>
              <a:rPr lang="en-US" dirty="0"/>
              <a:t> leaf nitrogen</a:t>
            </a:r>
          </a:p>
        </p:txBody>
      </p:sp>
      <p:pic>
        <p:nvPicPr>
          <p:cNvPr id="12" name="Picture 11" descr="Chart, scatter chart&#10;&#10;Description automatically generated">
            <a:extLst>
              <a:ext uri="{FF2B5EF4-FFF2-40B4-BE49-F238E27FC236}">
                <a16:creationId xmlns:a16="http://schemas.microsoft.com/office/drawing/2014/main" id="{0ED8D3F6-B9DE-4BB2-1C34-7FEE5722C841}"/>
              </a:ext>
            </a:extLst>
          </p:cNvPr>
          <p:cNvPicPr>
            <a:picLocks noChangeAspect="1"/>
          </p:cNvPicPr>
          <p:nvPr/>
        </p:nvPicPr>
        <p:blipFill>
          <a:blip r:embed="rId2"/>
          <a:stretch>
            <a:fillRect/>
          </a:stretch>
        </p:blipFill>
        <p:spPr>
          <a:xfrm>
            <a:off x="2945296" y="1690688"/>
            <a:ext cx="7871155" cy="4919472"/>
          </a:xfrm>
          <a:prstGeom prst="rect">
            <a:avLst/>
          </a:prstGeom>
        </p:spPr>
      </p:pic>
      <p:pic>
        <p:nvPicPr>
          <p:cNvPr id="13" name="Picture 12">
            <a:extLst>
              <a:ext uri="{FF2B5EF4-FFF2-40B4-BE49-F238E27FC236}">
                <a16:creationId xmlns:a16="http://schemas.microsoft.com/office/drawing/2014/main" id="{214FAA1F-BB97-B97C-717D-DE1DBE4071AA}"/>
              </a:ext>
            </a:extLst>
          </p:cNvPr>
          <p:cNvPicPr>
            <a:picLocks noChangeAspect="1"/>
          </p:cNvPicPr>
          <p:nvPr/>
        </p:nvPicPr>
        <p:blipFill>
          <a:blip r:embed="rId3"/>
          <a:stretch>
            <a:fillRect/>
          </a:stretch>
        </p:blipFill>
        <p:spPr>
          <a:xfrm>
            <a:off x="69574" y="6492875"/>
            <a:ext cx="401577" cy="327818"/>
          </a:xfrm>
          <a:prstGeom prst="rect">
            <a:avLst/>
          </a:prstGeom>
        </p:spPr>
      </p:pic>
      <p:sp>
        <p:nvSpPr>
          <p:cNvPr id="14" name="TextBox 13">
            <a:extLst>
              <a:ext uri="{FF2B5EF4-FFF2-40B4-BE49-F238E27FC236}">
                <a16:creationId xmlns:a16="http://schemas.microsoft.com/office/drawing/2014/main" id="{6DEFB687-5674-79F2-4C18-EE276CE0E8C3}"/>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9874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3A6D-B6C8-3428-FEF4-58630E75D938}"/>
              </a:ext>
            </a:extLst>
          </p:cNvPr>
          <p:cNvSpPr>
            <a:spLocks noGrp="1"/>
          </p:cNvSpPr>
          <p:nvPr>
            <p:ph type="title"/>
          </p:nvPr>
        </p:nvSpPr>
        <p:spPr/>
        <p:txBody>
          <a:bodyPr/>
          <a:lstStyle/>
          <a:p>
            <a:r>
              <a:rPr lang="en-US" dirty="0"/>
              <a:t>Water use efficiency </a:t>
            </a:r>
            <a:r>
              <a:rPr lang="en-US" b="1" dirty="0"/>
              <a:t>does not change </a:t>
            </a:r>
            <a:r>
              <a:rPr lang="en-US" dirty="0"/>
              <a:t>leaf nitrogen</a:t>
            </a:r>
          </a:p>
        </p:txBody>
      </p:sp>
      <p:pic>
        <p:nvPicPr>
          <p:cNvPr id="9" name="Picture 8" descr="Chart, scatter chart&#10;&#10;Description automatically generated">
            <a:extLst>
              <a:ext uri="{FF2B5EF4-FFF2-40B4-BE49-F238E27FC236}">
                <a16:creationId xmlns:a16="http://schemas.microsoft.com/office/drawing/2014/main" id="{02800650-E2BB-653C-5A89-1E6339C7E880}"/>
              </a:ext>
            </a:extLst>
          </p:cNvPr>
          <p:cNvPicPr>
            <a:picLocks noChangeAspect="1"/>
          </p:cNvPicPr>
          <p:nvPr/>
        </p:nvPicPr>
        <p:blipFill>
          <a:blip r:embed="rId2"/>
          <a:stretch>
            <a:fillRect/>
          </a:stretch>
        </p:blipFill>
        <p:spPr>
          <a:xfrm>
            <a:off x="2925418" y="1779104"/>
            <a:ext cx="7871155" cy="4919472"/>
          </a:xfrm>
          <a:prstGeom prst="rect">
            <a:avLst/>
          </a:prstGeom>
        </p:spPr>
      </p:pic>
      <p:pic>
        <p:nvPicPr>
          <p:cNvPr id="10" name="Picture 9">
            <a:extLst>
              <a:ext uri="{FF2B5EF4-FFF2-40B4-BE49-F238E27FC236}">
                <a16:creationId xmlns:a16="http://schemas.microsoft.com/office/drawing/2014/main" id="{EF69319C-BA91-53C9-0D68-533EF19A1710}"/>
              </a:ext>
            </a:extLst>
          </p:cNvPr>
          <p:cNvPicPr>
            <a:picLocks noChangeAspect="1"/>
          </p:cNvPicPr>
          <p:nvPr/>
        </p:nvPicPr>
        <p:blipFill>
          <a:blip r:embed="rId3"/>
          <a:stretch>
            <a:fillRect/>
          </a:stretch>
        </p:blipFill>
        <p:spPr>
          <a:xfrm>
            <a:off x="69574" y="6492875"/>
            <a:ext cx="401577" cy="327818"/>
          </a:xfrm>
          <a:prstGeom prst="rect">
            <a:avLst/>
          </a:prstGeom>
        </p:spPr>
      </p:pic>
      <p:sp>
        <p:nvSpPr>
          <p:cNvPr id="11" name="TextBox 10">
            <a:extLst>
              <a:ext uri="{FF2B5EF4-FFF2-40B4-BE49-F238E27FC236}">
                <a16:creationId xmlns:a16="http://schemas.microsoft.com/office/drawing/2014/main" id="{06820910-4879-3282-07AD-C4A683D8C33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507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882C26-7C0E-C7E4-DE8E-FACCDB9EF66F}"/>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Rectangle 2">
            <a:extLst>
              <a:ext uri="{FF2B5EF4-FFF2-40B4-BE49-F238E27FC236}">
                <a16:creationId xmlns:a16="http://schemas.microsoft.com/office/drawing/2014/main" id="{82F2285F-1B23-CB49-86E7-AC996189686B}"/>
              </a:ext>
            </a:extLst>
          </p:cNvPr>
          <p:cNvSpPr/>
          <p:nvPr/>
        </p:nvSpPr>
        <p:spPr>
          <a:xfrm>
            <a:off x="3962021" y="1729533"/>
            <a:ext cx="4346096" cy="1176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368346" y="1683811"/>
            <a:ext cx="326684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Plots that receive nitrogen have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AD00647-6C1F-A518-289E-FC94945F9DB5}"/>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71C70BC2-6AF7-420B-3BBC-A6EC1A9A53B4}"/>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H</a:t>
            </a:r>
            <a:r>
              <a:rPr lang="en-US" baseline="-25000" dirty="0">
                <a:solidFill>
                  <a:schemeClr val="tx1">
                    <a:alpha val="25000"/>
                  </a:schemeClr>
                </a:solidFill>
                <a:latin typeface="Arial" panose="020B0604020202020204" pitchFamily="34" charset="0"/>
                <a:cs typeface="Arial" panose="020B0604020202020204" pitchFamily="34" charset="0"/>
              </a:rPr>
              <a:t>2</a:t>
            </a:r>
            <a:r>
              <a:rPr lang="en-US" dirty="0">
                <a:solidFill>
                  <a:schemeClr val="tx1">
                    <a:alpha val="25000"/>
                  </a:schemeClr>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4609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H</a:t>
            </a:r>
            <a:r>
              <a:rPr lang="en-US" baseline="-25000" dirty="0">
                <a:solidFill>
                  <a:schemeClr val="tx1">
                    <a:alpha val="25000"/>
                  </a:schemeClr>
                </a:solidFill>
                <a:latin typeface="Arial" panose="020B0604020202020204" pitchFamily="34" charset="0"/>
                <a:cs typeface="Arial" panose="020B0604020202020204" pitchFamily="34" charset="0"/>
              </a:rPr>
              <a:t>2</a:t>
            </a:r>
            <a:r>
              <a:rPr lang="en-US" dirty="0">
                <a:solidFill>
                  <a:schemeClr val="tx1">
                    <a:alpha val="25000"/>
                  </a:schemeClr>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4225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1085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2873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4346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7572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4176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1409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C407-8588-2459-A26B-DA6AEFE42680}"/>
              </a:ext>
            </a:extLst>
          </p:cNvPr>
          <p:cNvSpPr>
            <a:spLocks noGrp="1"/>
          </p:cNvSpPr>
          <p:nvPr>
            <p:ph type="title"/>
          </p:nvPr>
        </p:nvSpPr>
        <p:spPr/>
        <p:txBody>
          <a:bodyPr/>
          <a:lstStyle/>
          <a:p>
            <a:r>
              <a:rPr lang="en-US" dirty="0"/>
              <a:t>Acknowledgements</a:t>
            </a:r>
          </a:p>
        </p:txBody>
      </p:sp>
      <p:sp>
        <p:nvSpPr>
          <p:cNvPr id="7" name="Content Placeholder 6">
            <a:extLst>
              <a:ext uri="{FF2B5EF4-FFF2-40B4-BE49-F238E27FC236}">
                <a16:creationId xmlns:a16="http://schemas.microsoft.com/office/drawing/2014/main" id="{65850971-2C4A-DA63-8926-CE9C60A574E1}"/>
              </a:ext>
            </a:extLst>
          </p:cNvPr>
          <p:cNvSpPr>
            <a:spLocks noGrp="1"/>
          </p:cNvSpPr>
          <p:nvPr>
            <p:ph idx="1"/>
          </p:nvPr>
        </p:nvSpPr>
        <p:spPr>
          <a:xfrm>
            <a:off x="838200" y="1825625"/>
            <a:ext cx="5257800" cy="4351338"/>
          </a:xfrm>
        </p:spPr>
        <p:txBody>
          <a:bodyPr/>
          <a:lstStyle/>
          <a:p>
            <a:r>
              <a:rPr lang="en-US" dirty="0"/>
              <a:t>Risa McNellis</a:t>
            </a:r>
          </a:p>
          <a:p>
            <a:r>
              <a:rPr lang="en-US" dirty="0"/>
              <a:t>Jorge Ochoa</a:t>
            </a:r>
          </a:p>
          <a:p>
            <a:r>
              <a:rPr lang="en-US" dirty="0"/>
              <a:t>Peter </a:t>
            </a:r>
            <a:r>
              <a:rPr lang="en-US" dirty="0" err="1"/>
              <a:t>Eludini</a:t>
            </a:r>
            <a:endParaRPr lang="en-US" dirty="0"/>
          </a:p>
          <a:p>
            <a:r>
              <a:rPr lang="en-US" dirty="0"/>
              <a:t>Christine </a:t>
            </a:r>
            <a:r>
              <a:rPr lang="en-US" dirty="0" err="1"/>
              <a:t>Vanginault</a:t>
            </a:r>
            <a:endParaRPr lang="en-US" dirty="0"/>
          </a:p>
          <a:p>
            <a:r>
              <a:rPr lang="en-US" dirty="0"/>
              <a:t>Abigail Bell</a:t>
            </a:r>
          </a:p>
          <a:p>
            <a:r>
              <a:rPr lang="en-US" dirty="0"/>
              <a:t>Jose Villeda</a:t>
            </a:r>
          </a:p>
          <a:p>
            <a:r>
              <a:rPr lang="en-US" dirty="0"/>
              <a:t>Hannah German</a:t>
            </a:r>
          </a:p>
          <a:p>
            <a:r>
              <a:rPr lang="en-US" dirty="0"/>
              <a:t>Avery Schoenherr</a:t>
            </a:r>
          </a:p>
          <a:p>
            <a:endParaRPr lang="en-US" dirty="0"/>
          </a:p>
        </p:txBody>
      </p:sp>
      <p:pic>
        <p:nvPicPr>
          <p:cNvPr id="4" name="Picture 3">
            <a:extLst>
              <a:ext uri="{FF2B5EF4-FFF2-40B4-BE49-F238E27FC236}">
                <a16:creationId xmlns:a16="http://schemas.microsoft.com/office/drawing/2014/main" id="{427DC439-9690-DD3F-30D1-8D4375235436}"/>
              </a:ext>
            </a:extLst>
          </p:cNvPr>
          <p:cNvPicPr>
            <a:picLocks noChangeAspect="1"/>
          </p:cNvPicPr>
          <p:nvPr/>
        </p:nvPicPr>
        <p:blipFill>
          <a:blip r:embed="rId2"/>
          <a:stretch>
            <a:fillRect/>
          </a:stretch>
        </p:blipFill>
        <p:spPr>
          <a:xfrm>
            <a:off x="6595314" y="1330765"/>
            <a:ext cx="5143403" cy="949696"/>
          </a:xfrm>
          <a:prstGeom prst="rect">
            <a:avLst/>
          </a:prstGeom>
        </p:spPr>
      </p:pic>
      <p:pic>
        <p:nvPicPr>
          <p:cNvPr id="5" name="Picture 4">
            <a:extLst>
              <a:ext uri="{FF2B5EF4-FFF2-40B4-BE49-F238E27FC236}">
                <a16:creationId xmlns:a16="http://schemas.microsoft.com/office/drawing/2014/main" id="{45B03151-2E4F-74B0-25D7-BDB9EDE31432}"/>
              </a:ext>
            </a:extLst>
          </p:cNvPr>
          <p:cNvPicPr>
            <a:picLocks noChangeAspect="1"/>
          </p:cNvPicPr>
          <p:nvPr/>
        </p:nvPicPr>
        <p:blipFill>
          <a:blip r:embed="rId3"/>
          <a:stretch>
            <a:fillRect/>
          </a:stretch>
        </p:blipFill>
        <p:spPr>
          <a:xfrm>
            <a:off x="69574" y="6492875"/>
            <a:ext cx="401577" cy="327818"/>
          </a:xfrm>
          <a:prstGeom prst="rect">
            <a:avLst/>
          </a:prstGeom>
        </p:spPr>
      </p:pic>
      <p:sp>
        <p:nvSpPr>
          <p:cNvPr id="6" name="TextBox 5">
            <a:extLst>
              <a:ext uri="{FF2B5EF4-FFF2-40B4-BE49-F238E27FC236}">
                <a16:creationId xmlns:a16="http://schemas.microsoft.com/office/drawing/2014/main" id="{FDD12CC2-ACFD-CC7D-A2AE-622798B1C8E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6765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ss, outdoor, sky, field&#10;&#10;Description automatically generated">
            <a:extLst>
              <a:ext uri="{FF2B5EF4-FFF2-40B4-BE49-F238E27FC236}">
                <a16:creationId xmlns:a16="http://schemas.microsoft.com/office/drawing/2014/main" id="{D82E43DE-E26C-0024-E9D5-34CE8AFF7351}"/>
              </a:ext>
            </a:extLst>
          </p:cNvPr>
          <p:cNvPicPr>
            <a:picLocks noChangeAspect="1"/>
          </p:cNvPicPr>
          <p:nvPr/>
        </p:nvPicPr>
        <p:blipFill rotWithShape="1">
          <a:blip r:embed="rId2"/>
          <a:srcRect t="27026" b="3078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FA6641B-B40F-AB84-CEF8-5BD5CACB997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7200">
                <a:solidFill>
                  <a:srgbClr val="FFFFFF"/>
                </a:solidFill>
                <a:latin typeface="Arial" panose="020B0604020202020204" pitchFamily="34" charset="0"/>
                <a:cs typeface="Arial" panose="020B0604020202020204" pitchFamily="34" charset="0"/>
              </a:rPr>
              <a:t>Thank you! </a:t>
            </a:r>
          </a:p>
        </p:txBody>
      </p:sp>
      <p:sp>
        <p:nvSpPr>
          <p:cNvPr id="5" name="Text Placeholder 4">
            <a:extLst>
              <a:ext uri="{FF2B5EF4-FFF2-40B4-BE49-F238E27FC236}">
                <a16:creationId xmlns:a16="http://schemas.microsoft.com/office/drawing/2014/main" id="{62B5A96A-B709-1956-06B2-89E5BF6A8019}"/>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Autofit/>
          </a:bodyPr>
          <a:lstStyle/>
          <a:p>
            <a:pPr algn="ctr"/>
            <a:r>
              <a:rPr lang="en-US" sz="4000" dirty="0">
                <a:solidFill>
                  <a:srgbClr val="FFFFFF"/>
                </a:solidFill>
                <a:latin typeface="Arial" panose="020B0604020202020204" pitchFamily="34" charset="0"/>
                <a:cs typeface="Arial" panose="020B0604020202020204" pitchFamily="34" charset="0"/>
              </a:rPr>
              <a:t>Slides available at [insert URL here]</a:t>
            </a:r>
          </a:p>
        </p:txBody>
      </p:sp>
      <p:pic>
        <p:nvPicPr>
          <p:cNvPr id="8" name="Picture 7">
            <a:extLst>
              <a:ext uri="{FF2B5EF4-FFF2-40B4-BE49-F238E27FC236}">
                <a16:creationId xmlns:a16="http://schemas.microsoft.com/office/drawing/2014/main" id="{518008AE-B4C1-F7D1-E7B9-0EDE276ACC38}"/>
              </a:ext>
            </a:extLst>
          </p:cNvPr>
          <p:cNvPicPr>
            <a:picLocks noChangeAspect="1"/>
          </p:cNvPicPr>
          <p:nvPr/>
        </p:nvPicPr>
        <p:blipFill>
          <a:blip r:embed="rId3"/>
          <a:stretch>
            <a:fillRect/>
          </a:stretch>
        </p:blipFill>
        <p:spPr>
          <a:xfrm>
            <a:off x="9379111" y="6434433"/>
            <a:ext cx="401577" cy="327818"/>
          </a:xfrm>
          <a:prstGeom prst="rect">
            <a:avLst/>
          </a:prstGeom>
        </p:spPr>
      </p:pic>
      <p:sp>
        <p:nvSpPr>
          <p:cNvPr id="9" name="TextBox 8">
            <a:extLst>
              <a:ext uri="{FF2B5EF4-FFF2-40B4-BE49-F238E27FC236}">
                <a16:creationId xmlns:a16="http://schemas.microsoft.com/office/drawing/2014/main" id="{C7F24C13-51D1-E668-E2B3-8C2D2B0DE1E7}"/>
              </a:ext>
            </a:extLst>
          </p:cNvPr>
          <p:cNvSpPr txBox="1"/>
          <p:nvPr/>
        </p:nvSpPr>
        <p:spPr>
          <a:xfrm>
            <a:off x="9780688" y="6391155"/>
            <a:ext cx="231666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a:t>
            </a:r>
            <a:r>
              <a:rPr lang="en-US" sz="2000" b="1" dirty="0" err="1">
                <a:latin typeface="Arial" panose="020B0604020202020204" pitchFamily="34" charset="0"/>
                <a:cs typeface="Arial" panose="020B0604020202020204" pitchFamily="34" charset="0"/>
              </a:rPr>
              <a:t>EvanPerkowski</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142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but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8305134-E2CE-E806-96D7-356690CF0F05}"/>
              </a:ext>
            </a:extLst>
          </p:cNvPr>
          <p:cNvPicPr>
            <a:picLocks noChangeAspect="1"/>
          </p:cNvPicPr>
          <p:nvPr/>
        </p:nvPicPr>
        <p:blipFill>
          <a:blip r:embed="rId4"/>
          <a:stretch>
            <a:fillRect/>
          </a:stretch>
        </p:blipFill>
        <p:spPr>
          <a:xfrm>
            <a:off x="69574" y="6492875"/>
            <a:ext cx="401577" cy="327818"/>
          </a:xfrm>
          <a:prstGeom prst="rect">
            <a:avLst/>
          </a:prstGeom>
        </p:spPr>
      </p:pic>
      <p:sp>
        <p:nvSpPr>
          <p:cNvPr id="4" name="TextBox 3">
            <a:extLst>
              <a:ext uri="{FF2B5EF4-FFF2-40B4-BE49-F238E27FC236}">
                <a16:creationId xmlns:a16="http://schemas.microsoft.com/office/drawing/2014/main" id="{C940FDC4-480F-DCE9-B541-AAA745491B7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269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Tree>
    <p:extLst>
      <p:ext uri="{BB962C8B-B14F-4D97-AF65-F5344CB8AC3E}">
        <p14:creationId xmlns:p14="http://schemas.microsoft.com/office/powerpoint/2010/main" val="31033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Leaf N is likely a product of interactions between climatic and edaphic factors</a:t>
            </a:r>
          </a:p>
        </p:txBody>
      </p:sp>
      <p:pic>
        <p:nvPicPr>
          <p:cNvPr id="2" name="Picture 1">
            <a:extLst>
              <a:ext uri="{FF2B5EF4-FFF2-40B4-BE49-F238E27FC236}">
                <a16:creationId xmlns:a16="http://schemas.microsoft.com/office/drawing/2014/main" id="{0D42CD14-CEE5-4BC2-AEC5-7FC8D64FA7AB}"/>
              </a:ext>
            </a:extLst>
          </p:cNvPr>
          <p:cNvPicPr>
            <a:picLocks noChangeAspect="1"/>
          </p:cNvPicPr>
          <p:nvPr/>
        </p:nvPicPr>
        <p:blipFill>
          <a:blip r:embed="rId3"/>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6AD7CC46-BA7E-5204-BAB2-3049F7D1553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43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7"/>
            <a:ext cx="11353800" cy="1518272"/>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environments via summed cost of resource use </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ED1C174-DFC1-79DF-69AA-1E9564C63A3C}"/>
              </a:ext>
            </a:extLst>
          </p:cNvPr>
          <p:cNvPicPr>
            <a:picLocks noChangeAspect="1"/>
          </p:cNvPicPr>
          <p:nvPr/>
        </p:nvPicPr>
        <p:blipFill>
          <a:blip r:embed="rId4"/>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8DAD5D43-AAAA-13AF-C84D-8AC9A683D2F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7"/>
            <a:ext cx="11353800" cy="1518272"/>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0EC9859-BA2A-1EF1-5767-F162F7285408}"/>
              </a:ext>
            </a:extLst>
          </p:cNvPr>
          <p:cNvPicPr>
            <a:picLocks noChangeAspect="1"/>
          </p:cNvPicPr>
          <p:nvPr/>
        </p:nvPicPr>
        <p:blipFill>
          <a:blip r:embed="rId4"/>
          <a:stretch>
            <a:fillRect/>
          </a:stretch>
        </p:blipFill>
        <p:spPr>
          <a:xfrm>
            <a:off x="69574" y="6492875"/>
            <a:ext cx="401577" cy="327818"/>
          </a:xfrm>
          <a:prstGeom prst="rect">
            <a:avLst/>
          </a:prstGeom>
        </p:spPr>
      </p:pic>
      <p:sp>
        <p:nvSpPr>
          <p:cNvPr id="5" name="TextBox 4">
            <a:extLst>
              <a:ext uri="{FF2B5EF4-FFF2-40B4-BE49-F238E27FC236}">
                <a16:creationId xmlns:a16="http://schemas.microsoft.com/office/drawing/2014/main" id="{5F959E82-1CE8-4A96-4623-297BF2135C95}"/>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CC12-2F15-EF9D-D08B-914A0E471A06}"/>
              </a:ext>
            </a:extLst>
          </p:cNvPr>
          <p:cNvSpPr>
            <a:spLocks noGrp="1"/>
          </p:cNvSpPr>
          <p:nvPr>
            <p:ph type="title"/>
          </p:nvPr>
        </p:nvSpPr>
        <p:spPr/>
        <p:txBody>
          <a:bodyPr>
            <a:normAutofit/>
          </a:bodyPr>
          <a:lstStyle/>
          <a:p>
            <a:r>
              <a:rPr lang="en-US" dirty="0"/>
              <a:t>Species identity may determine leaf responses to shifts in soil resource availability</a:t>
            </a:r>
          </a:p>
        </p:txBody>
      </p:sp>
      <p:pic>
        <p:nvPicPr>
          <p:cNvPr id="3" name="Picture 2">
            <a:extLst>
              <a:ext uri="{FF2B5EF4-FFF2-40B4-BE49-F238E27FC236}">
                <a16:creationId xmlns:a16="http://schemas.microsoft.com/office/drawing/2014/main" id="{ED315480-C060-CDB3-D033-96FFC16EEC97}"/>
              </a:ext>
            </a:extLst>
          </p:cNvPr>
          <p:cNvPicPr>
            <a:picLocks noChangeAspect="1"/>
          </p:cNvPicPr>
          <p:nvPr/>
        </p:nvPicPr>
        <p:blipFill>
          <a:blip r:embed="rId2"/>
          <a:stretch>
            <a:fillRect/>
          </a:stretch>
        </p:blipFill>
        <p:spPr>
          <a:xfrm>
            <a:off x="69574" y="6492875"/>
            <a:ext cx="401577" cy="327818"/>
          </a:xfrm>
          <a:prstGeom prst="rect">
            <a:avLst/>
          </a:prstGeom>
        </p:spPr>
      </p:pic>
      <p:sp>
        <p:nvSpPr>
          <p:cNvPr id="4" name="TextBox 3">
            <a:extLst>
              <a:ext uri="{FF2B5EF4-FFF2-40B4-BE49-F238E27FC236}">
                <a16:creationId xmlns:a16="http://schemas.microsoft.com/office/drawing/2014/main" id="{57D842D5-C841-2C3E-FF42-C9F074BC9B0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7643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17794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18011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17794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17461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3544033"/>
            <a:ext cx="4111054"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17804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26657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1" name="Right Arrow 10">
            <a:extLst>
              <a:ext uri="{FF2B5EF4-FFF2-40B4-BE49-F238E27FC236}">
                <a16:creationId xmlns:a16="http://schemas.microsoft.com/office/drawing/2014/main" id="{54FD5D85-2586-92D1-0846-AA385DF14D3B}"/>
              </a:ext>
            </a:extLst>
          </p:cNvPr>
          <p:cNvSpPr/>
          <p:nvPr/>
        </p:nvSpPr>
        <p:spPr>
          <a:xfrm>
            <a:off x="5681606" y="178044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14" name="Right Arrow 13">
            <a:extLst>
              <a:ext uri="{FF2B5EF4-FFF2-40B4-BE49-F238E27FC236}">
                <a16:creationId xmlns:a16="http://schemas.microsoft.com/office/drawing/2014/main" id="{EBCA525B-2CC0-F454-6BFF-AE2AC415DD92}"/>
              </a:ext>
            </a:extLst>
          </p:cNvPr>
          <p:cNvSpPr/>
          <p:nvPr/>
        </p:nvSpPr>
        <p:spPr>
          <a:xfrm>
            <a:off x="5681606" y="266255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2204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45014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pic>
        <p:nvPicPr>
          <p:cNvPr id="2" name="Picture 1">
            <a:extLst>
              <a:ext uri="{FF2B5EF4-FFF2-40B4-BE49-F238E27FC236}">
                <a16:creationId xmlns:a16="http://schemas.microsoft.com/office/drawing/2014/main" id="{009DE010-246B-155D-65A9-E95B41E17921}"/>
              </a:ext>
            </a:extLst>
          </p:cNvPr>
          <p:cNvPicPr>
            <a:picLocks noChangeAspect="1"/>
          </p:cNvPicPr>
          <p:nvPr/>
        </p:nvPicPr>
        <p:blipFill>
          <a:blip r:embed="rId2"/>
          <a:stretch>
            <a:fillRect/>
          </a:stretch>
        </p:blipFill>
        <p:spPr>
          <a:xfrm>
            <a:off x="69574" y="6492875"/>
            <a:ext cx="401577" cy="327818"/>
          </a:xfrm>
          <a:prstGeom prst="rect">
            <a:avLst/>
          </a:prstGeom>
        </p:spPr>
      </p:pic>
      <p:sp>
        <p:nvSpPr>
          <p:cNvPr id="3" name="TextBox 2">
            <a:extLst>
              <a:ext uri="{FF2B5EF4-FFF2-40B4-BE49-F238E27FC236}">
                <a16:creationId xmlns:a16="http://schemas.microsoft.com/office/drawing/2014/main" id="{0AF6B7B2-9D09-A634-5C2B-FADB623DE45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6768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3178</TotalTime>
  <Words>1579</Words>
  <Application>Microsoft Macintosh PowerPoint</Application>
  <PresentationFormat>Widescreen</PresentationFormat>
  <Paragraphs>322</Paragraphs>
  <Slides>42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Cambria Math</vt:lpstr>
      <vt:lpstr>Office Theme</vt:lpstr>
      <vt:lpstr>Leaf nitrogen is driven by net costs of resource use in Texan grasslands</vt:lpstr>
      <vt:lpstr>Soil nitrogen generally increases leaf nitrogen</vt:lpstr>
      <vt:lpstr>Soil nitrogen generally increases leaf nitrogen</vt:lpstr>
      <vt:lpstr>… but leaf nitrogen can be predicted independent of soil nitrogen</vt:lpstr>
      <vt:lpstr>Leaf N is likely a product of interactions between climatic and edaphic factors</vt:lpstr>
      <vt:lpstr>Photosynthetic ‘least-cost’ theory: leaves acclimate to changing climatic and edaphic environments via summed cost of resource use </vt:lpstr>
      <vt:lpstr>Photosynthetic ‘least-cost’ theory: leaves acclimate to changing climatic and edaphic environments via summed cost of resource use</vt:lpstr>
      <vt:lpstr>Species identity may determine leaf responses to shifts in soil resource availability</vt:lpstr>
      <vt:lpstr>PowerPoint Presentation</vt:lpstr>
      <vt:lpstr>Study sites, collection methods, traits</vt:lpstr>
      <vt:lpstr>Study sites, collection methods, traits</vt:lpstr>
      <vt:lpstr>Leaf, soil, and climate measurements</vt:lpstr>
      <vt:lpstr>PowerPoint Presentation</vt:lpstr>
      <vt:lpstr>PowerPoint Presentation</vt:lpstr>
      <vt:lpstr>PowerPoint Presentation</vt:lpstr>
      <vt:lpstr> </vt:lpstr>
      <vt:lpstr>Soil moisture does not change the net cost of resource acquisition across species, except in C4 non-legumes</vt:lpstr>
      <vt:lpstr>PowerPoint Presentation</vt:lpstr>
      <vt:lpstr>PowerPoint Presentation</vt:lpstr>
      <vt:lpstr>Increasing soil moisture decreases water use efficiency</vt:lpstr>
      <vt:lpstr>Increasing soil moisture decreases water use efficiency, a pattern observed across all PFTs</vt:lpstr>
      <vt:lpstr>Soil nitrogen availability decreases water use efficiency</vt:lpstr>
      <vt:lpstr>Soil nitrogen availability decreases water use efficiency, a pattern observed across all PFTs</vt:lpstr>
      <vt:lpstr>PowerPoint Presentation</vt:lpstr>
      <vt:lpstr>PowerPoint Presentation</vt:lpstr>
      <vt:lpstr>PowerPoint Presentation</vt:lpstr>
      <vt:lpstr>PowerPoint Presentation</vt:lpstr>
      <vt:lpstr>Increasing net costs of resource use generally decrease leaf nitrogen</vt:lpstr>
      <vt:lpstr>Water use efficiency does not change leaf nitrogen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Thank you! </vt:lpstr>
      <vt:lpstr>Extra slides</vt:lpstr>
      <vt:lpstr>Resource unit cost ratio (β)</vt:lpstr>
      <vt:lpstr>Resource unit cost ratio (β)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10</cp:revision>
  <dcterms:created xsi:type="dcterms:W3CDTF">2022-07-19T16:27:24Z</dcterms:created>
  <dcterms:modified xsi:type="dcterms:W3CDTF">2022-08-12T23:03:40Z</dcterms:modified>
</cp:coreProperties>
</file>